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sldIdLst>
    <p:sldId id="256" r:id="rId2"/>
    <p:sldId id="258" r:id="rId3"/>
    <p:sldId id="257" r:id="rId4"/>
    <p:sldId id="260" r:id="rId5"/>
    <p:sldId id="259"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EF4B85-F2CB-B9A6-5170-3CEAAA9B7C29}" v="72" dt="2020-05-11T19:12:31.238"/>
    <p1510:client id="{2A95A5A2-6560-23B2-E6C4-BDE7D64261D6}" v="964" dt="2020-05-11T21:56:18.286"/>
    <p1510:client id="{4AAFAAE0-6967-7EC4-D56E-CE96A2602D14}" v="3" dt="2020-05-11T21:57:17.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517272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71073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42936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4248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59057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5833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53262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3008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226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57100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5/13/2020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14829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5/13/2020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317573924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4ACD8D2-5C9B-44A8-8FE5-D5D4DD98C6A3}"/>
              </a:ext>
            </a:extLst>
          </p:cNvPr>
          <p:cNvPicPr>
            <a:picLocks noChangeAspect="1"/>
          </p:cNvPicPr>
          <p:nvPr/>
        </p:nvPicPr>
        <p:blipFill rotWithShape="1">
          <a:blip r:embed="rId2">
            <a:alphaModFix amt="50000"/>
          </a:blip>
          <a:srcRect t="9605" r="6" b="6107"/>
          <a:stretch/>
        </p:blipFill>
        <p:spPr>
          <a:xfrm>
            <a:off x="20" y="10"/>
            <a:ext cx="12188930" cy="6857990"/>
          </a:xfrm>
          <a:prstGeom prst="rect">
            <a:avLst/>
          </a:prstGeom>
        </p:spPr>
      </p:pic>
      <p:sp>
        <p:nvSpPr>
          <p:cNvPr id="2" name="Title 1"/>
          <p:cNvSpPr>
            <a:spLocks noGrp="1"/>
          </p:cNvSpPr>
          <p:nvPr>
            <p:ph type="ctrTitle"/>
          </p:nvPr>
        </p:nvSpPr>
        <p:spPr>
          <a:xfrm>
            <a:off x="1524000" y="1679923"/>
            <a:ext cx="9144000" cy="2505680"/>
          </a:xfrm>
        </p:spPr>
        <p:txBody>
          <a:bodyPr>
            <a:normAutofit/>
          </a:bodyPr>
          <a:lstStyle/>
          <a:p>
            <a:pPr algn="ctr"/>
            <a:r>
              <a:rPr lang="en-US" sz="6500"/>
              <a:t>Composition: Rhythm, Repetition, Balance</a:t>
            </a:r>
          </a:p>
        </p:txBody>
      </p:sp>
      <p:sp>
        <p:nvSpPr>
          <p:cNvPr id="3" name="Subtitle 2"/>
          <p:cNvSpPr>
            <a:spLocks noGrp="1"/>
          </p:cNvSpPr>
          <p:nvPr>
            <p:ph type="subTitle" idx="1"/>
          </p:nvPr>
        </p:nvSpPr>
        <p:spPr>
          <a:xfrm>
            <a:off x="1527048" y="4599432"/>
            <a:ext cx="9144000" cy="1536192"/>
          </a:xfrm>
        </p:spPr>
        <p:txBody>
          <a:bodyPr vert="horz" lIns="91440" tIns="45720" rIns="91440" bIns="45720" rtlCol="0" anchor="t">
            <a:normAutofit/>
          </a:bodyPr>
          <a:lstStyle/>
          <a:p>
            <a:pPr algn="ctr"/>
            <a:r>
              <a:rPr lang="en-US" sz="3200"/>
              <a:t>Aubrie Pitts</a:t>
            </a:r>
          </a:p>
        </p:txBody>
      </p:sp>
      <p:sp>
        <p:nvSpPr>
          <p:cNvPr id="11"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F4ADA-80A5-4D77-9226-7EFE4C9B9459}"/>
              </a:ext>
            </a:extLst>
          </p:cNvPr>
          <p:cNvSpPr>
            <a:spLocks noGrp="1"/>
          </p:cNvSpPr>
          <p:nvPr>
            <p:ph type="title"/>
          </p:nvPr>
        </p:nvSpPr>
        <p:spPr>
          <a:xfrm>
            <a:off x="640080" y="325369"/>
            <a:ext cx="4368602" cy="1956841"/>
          </a:xfrm>
        </p:spPr>
        <p:txBody>
          <a:bodyPr anchor="b">
            <a:normAutofit/>
          </a:bodyPr>
          <a:lstStyle/>
          <a:p>
            <a:pPr>
              <a:lnSpc>
                <a:spcPct val="90000"/>
              </a:lnSpc>
            </a:pPr>
            <a:r>
              <a:rPr lang="en-US" sz="5600"/>
              <a:t>What Is Composition</a:t>
            </a:r>
          </a:p>
        </p:txBody>
      </p:sp>
      <p:sp>
        <p:nvSpPr>
          <p:cNvPr id="25"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974DC3"/>
          </a:solidFill>
          <a:ln w="38100" cap="rnd">
            <a:solidFill>
              <a:srgbClr val="974DC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F1D5AE-78EB-4FA0-9309-289EF418D774}"/>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lnSpc>
                <a:spcPct val="100000"/>
              </a:lnSpc>
              <a:buNone/>
            </a:pPr>
            <a:r>
              <a:rPr lang="en-US">
                <a:ea typeface="+mn-lt"/>
                <a:cs typeface="+mn-lt"/>
              </a:rPr>
              <a:t>composition refers to the arrangement of elements used in the piece you have created, paying attention to what will be photographed, how it is placed in relationship to other objects in the image, and how well the subject matter is expressed. Balance, Rhythm, and Repetition are just some of the aspects of composition</a:t>
            </a:r>
          </a:p>
          <a:p>
            <a:pPr marL="0" indent="0">
              <a:lnSpc>
                <a:spcPct val="100000"/>
              </a:lnSpc>
              <a:buNone/>
            </a:pPr>
            <a:endParaRPr lang="en-US"/>
          </a:p>
        </p:txBody>
      </p:sp>
      <p:pic>
        <p:nvPicPr>
          <p:cNvPr id="5" name="Picture 4" descr="A close up of a flower&#10;&#10;Description generated with very high confidence">
            <a:extLst>
              <a:ext uri="{FF2B5EF4-FFF2-40B4-BE49-F238E27FC236}">
                <a16:creationId xmlns:a16="http://schemas.microsoft.com/office/drawing/2014/main" id="{B0271422-2C24-4F15-976B-9D29A32951AF}"/>
              </a:ext>
            </a:extLst>
          </p:cNvPr>
          <p:cNvPicPr>
            <a:picLocks noChangeAspect="1"/>
          </p:cNvPicPr>
          <p:nvPr/>
        </p:nvPicPr>
        <p:blipFill rotWithShape="1">
          <a:blip r:embed="rId2"/>
          <a:srcRect l="3598" r="297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89079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1"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92D455-4A12-4F0D-9578-B4F72A7DAF6C}"/>
              </a:ext>
            </a:extLst>
          </p:cNvPr>
          <p:cNvSpPr>
            <a:spLocks noGrp="1"/>
          </p:cNvSpPr>
          <p:nvPr>
            <p:ph type="title"/>
          </p:nvPr>
        </p:nvSpPr>
        <p:spPr>
          <a:xfrm>
            <a:off x="4654296" y="329184"/>
            <a:ext cx="6894576" cy="1783080"/>
          </a:xfrm>
        </p:spPr>
        <p:txBody>
          <a:bodyPr vert="horz" lIns="91440" tIns="45720" rIns="91440" bIns="45720" rtlCol="0" anchor="b">
            <a:normAutofit/>
          </a:bodyPr>
          <a:lstStyle/>
          <a:p>
            <a:r>
              <a:rPr lang="en-US" sz="7200"/>
              <a:t>Balance</a:t>
            </a:r>
          </a:p>
        </p:txBody>
      </p:sp>
      <p:sp>
        <p:nvSpPr>
          <p:cNvPr id="2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974DC3"/>
          </a:solidFill>
          <a:ln w="38100" cap="rnd">
            <a:solidFill>
              <a:srgbClr val="974DC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59690ED2-137D-4DEE-9630-32127FB9FF45}"/>
              </a:ext>
            </a:extLst>
          </p:cNvPr>
          <p:cNvSpPr>
            <a:spLocks noGrp="1"/>
          </p:cNvSpPr>
          <p:nvPr>
            <p:ph type="body" sz="half" idx="2"/>
          </p:nvPr>
        </p:nvSpPr>
        <p:spPr>
          <a:xfrm>
            <a:off x="4654296" y="2706624"/>
            <a:ext cx="6894576" cy="3483864"/>
          </a:xfrm>
        </p:spPr>
        <p:txBody>
          <a:bodyPr vert="horz" lIns="91440" tIns="45720" rIns="91440" bIns="45720" rtlCol="0">
            <a:normAutofit/>
          </a:bodyPr>
          <a:lstStyle/>
          <a:p>
            <a:pPr marL="457200" indent="-228600">
              <a:buFont typeface="Arial" panose="020B0604020202020204" pitchFamily="34" charset="0"/>
              <a:buChar char="•"/>
            </a:pPr>
            <a:r>
              <a:rPr lang="en-US" sz="3000"/>
              <a:t>Unbalanced photos mean viewers will feel that something is wrong. </a:t>
            </a:r>
          </a:p>
          <a:p>
            <a:pPr marL="457200" indent="-228600">
              <a:buFont typeface="Arial" panose="020B0604020202020204" pitchFamily="34" charset="0"/>
              <a:buChar char="•"/>
            </a:pPr>
            <a:r>
              <a:rPr lang="en-US" sz="3000"/>
              <a:t>Balance results from looking at an image and feeling that it is evenly 'weighted' on all sides. </a:t>
            </a:r>
          </a:p>
          <a:p>
            <a:pPr marL="457200" indent="-228600">
              <a:buFont typeface="Arial" panose="020B0604020202020204" pitchFamily="34" charset="0"/>
              <a:buChar char="•"/>
            </a:pPr>
            <a:r>
              <a:rPr lang="en-US" sz="3000"/>
              <a:t>symmetrical and asymmetrical, evenly distributed</a:t>
            </a:r>
          </a:p>
          <a:p>
            <a:pPr marL="457200" indent="-228600">
              <a:buFont typeface="Arial" panose="020B0604020202020204" pitchFamily="34" charset="0"/>
              <a:buChar char="•"/>
            </a:pPr>
            <a:r>
              <a:rPr lang="en-US" sz="3000"/>
              <a:t>The 'rule of thirds' is one example of a balanced, asymmetrical compositional tool.</a:t>
            </a:r>
          </a:p>
        </p:txBody>
      </p:sp>
      <p:pic>
        <p:nvPicPr>
          <p:cNvPr id="5" name="Picture 5" descr="A picture containing outdoor, water, beach, man&#10;&#10;Description generated with very high confidence">
            <a:extLst>
              <a:ext uri="{FF2B5EF4-FFF2-40B4-BE49-F238E27FC236}">
                <a16:creationId xmlns:a16="http://schemas.microsoft.com/office/drawing/2014/main" id="{64AE953E-7211-494F-8E7D-B4F8B8A1984E}"/>
              </a:ext>
            </a:extLst>
          </p:cNvPr>
          <p:cNvPicPr>
            <a:picLocks noGrp="1" noChangeAspect="1"/>
          </p:cNvPicPr>
          <p:nvPr>
            <p:ph type="pic" idx="1"/>
          </p:nvPr>
        </p:nvPicPr>
        <p:blipFill rotWithShape="1">
          <a:blip r:embed="rId2"/>
          <a:srcRect l="31623" r="29080"/>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Tree>
    <p:extLst>
      <p:ext uri="{BB962C8B-B14F-4D97-AF65-F5344CB8AC3E}">
        <p14:creationId xmlns:p14="http://schemas.microsoft.com/office/powerpoint/2010/main" val="2862634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77140-46D6-4A84-980F-8AB0D7D7E324}"/>
              </a:ext>
            </a:extLst>
          </p:cNvPr>
          <p:cNvSpPr>
            <a:spLocks noGrp="1"/>
          </p:cNvSpPr>
          <p:nvPr>
            <p:ph type="title"/>
          </p:nvPr>
        </p:nvSpPr>
        <p:spPr/>
        <p:txBody>
          <a:bodyPr/>
          <a:lstStyle/>
          <a:p>
            <a:pPr algn="ctr"/>
            <a:r>
              <a:rPr lang="en-US"/>
              <a:t>Types of Balance</a:t>
            </a:r>
          </a:p>
        </p:txBody>
      </p:sp>
      <p:sp>
        <p:nvSpPr>
          <p:cNvPr id="3" name="Text Placeholder 2">
            <a:extLst>
              <a:ext uri="{FF2B5EF4-FFF2-40B4-BE49-F238E27FC236}">
                <a16:creationId xmlns:a16="http://schemas.microsoft.com/office/drawing/2014/main" id="{BC7EBBEE-6DA3-4860-8DFB-B8E39BF0655A}"/>
              </a:ext>
            </a:extLst>
          </p:cNvPr>
          <p:cNvSpPr>
            <a:spLocks noGrp="1"/>
          </p:cNvSpPr>
          <p:nvPr>
            <p:ph type="body" idx="1"/>
          </p:nvPr>
        </p:nvSpPr>
        <p:spPr/>
        <p:txBody>
          <a:bodyPr>
            <a:normAutofit fontScale="70000" lnSpcReduction="20000"/>
          </a:bodyPr>
          <a:lstStyle/>
          <a:p>
            <a:r>
              <a:rPr lang="en-US"/>
              <a:t>Asymmetrical Balance- </a:t>
            </a:r>
            <a:r>
              <a:rPr lang="en-US">
                <a:ea typeface="+mn-lt"/>
                <a:cs typeface="+mn-lt"/>
              </a:rPr>
              <a:t>Not identical on both sides, but feels evenly weighted (rule of thirds)</a:t>
            </a:r>
            <a:endParaRPr lang="en-US"/>
          </a:p>
        </p:txBody>
      </p:sp>
      <p:pic>
        <p:nvPicPr>
          <p:cNvPr id="7" name="Picture 7" descr="A close up of a flower&#10;&#10;Description generated with very high confidence">
            <a:extLst>
              <a:ext uri="{FF2B5EF4-FFF2-40B4-BE49-F238E27FC236}">
                <a16:creationId xmlns:a16="http://schemas.microsoft.com/office/drawing/2014/main" id="{66A666BE-F993-4D95-B3C5-DDBCAB40E62A}"/>
              </a:ext>
            </a:extLst>
          </p:cNvPr>
          <p:cNvPicPr>
            <a:picLocks noGrp="1" noChangeAspect="1"/>
          </p:cNvPicPr>
          <p:nvPr>
            <p:ph sz="half" idx="2"/>
          </p:nvPr>
        </p:nvPicPr>
        <p:blipFill>
          <a:blip r:embed="rId2"/>
          <a:stretch>
            <a:fillRect/>
          </a:stretch>
        </p:blipFill>
        <p:spPr>
          <a:xfrm>
            <a:off x="840495" y="2922146"/>
            <a:ext cx="4744718" cy="3167171"/>
          </a:xfrm>
        </p:spPr>
      </p:pic>
      <p:sp>
        <p:nvSpPr>
          <p:cNvPr id="5" name="Text Placeholder 4">
            <a:extLst>
              <a:ext uri="{FF2B5EF4-FFF2-40B4-BE49-F238E27FC236}">
                <a16:creationId xmlns:a16="http://schemas.microsoft.com/office/drawing/2014/main" id="{A4EA51E0-C5D1-4AD3-A654-C1CC1DAF45A5}"/>
              </a:ext>
            </a:extLst>
          </p:cNvPr>
          <p:cNvSpPr>
            <a:spLocks noGrp="1"/>
          </p:cNvSpPr>
          <p:nvPr>
            <p:ph type="body" sz="quarter" idx="3"/>
          </p:nvPr>
        </p:nvSpPr>
        <p:spPr/>
        <p:txBody>
          <a:bodyPr>
            <a:normAutofit fontScale="70000" lnSpcReduction="20000"/>
          </a:bodyPr>
          <a:lstStyle/>
          <a:p>
            <a:r>
              <a:rPr lang="en-US"/>
              <a:t>Symmetrical Balance- Evenly weighted on both sides (almost identical) left and right, or top and bottom.</a:t>
            </a:r>
          </a:p>
        </p:txBody>
      </p:sp>
      <p:pic>
        <p:nvPicPr>
          <p:cNvPr id="4" name="Picture 7" descr="A path with trees on the side of a road&#10;&#10;Description generated with very high confidence">
            <a:extLst>
              <a:ext uri="{FF2B5EF4-FFF2-40B4-BE49-F238E27FC236}">
                <a16:creationId xmlns:a16="http://schemas.microsoft.com/office/drawing/2014/main" id="{EC84775E-EB45-416D-BCE2-6A294AE4284E}"/>
              </a:ext>
            </a:extLst>
          </p:cNvPr>
          <p:cNvPicPr>
            <a:picLocks noGrp="1" noChangeAspect="1"/>
          </p:cNvPicPr>
          <p:nvPr>
            <p:ph sz="quarter" idx="4"/>
          </p:nvPr>
        </p:nvPicPr>
        <p:blipFill>
          <a:blip r:embed="rId3"/>
          <a:stretch>
            <a:fillRect/>
          </a:stretch>
        </p:blipFill>
        <p:spPr>
          <a:xfrm>
            <a:off x="6606020" y="2926080"/>
            <a:ext cx="4315547" cy="3264408"/>
          </a:xfrm>
        </p:spPr>
      </p:pic>
    </p:spTree>
    <p:extLst>
      <p:ext uri="{BB962C8B-B14F-4D97-AF65-F5344CB8AC3E}">
        <p14:creationId xmlns:p14="http://schemas.microsoft.com/office/powerpoint/2010/main" val="1273502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5" name="Rectangle 14">
            <a:extLst>
              <a:ext uri="{FF2B5EF4-FFF2-40B4-BE49-F238E27FC236}">
                <a16:creationId xmlns:a16="http://schemas.microsoft.com/office/drawing/2014/main" id="{CA4BD6EE-7B51-447C-AAB3-028B7A3E5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ED3A24-2F94-4DE9-B091-001BE8B3BB08}"/>
              </a:ext>
            </a:extLst>
          </p:cNvPr>
          <p:cNvSpPr>
            <a:spLocks noGrp="1"/>
          </p:cNvSpPr>
          <p:nvPr>
            <p:ph type="title"/>
          </p:nvPr>
        </p:nvSpPr>
        <p:spPr>
          <a:xfrm>
            <a:off x="612648" y="433387"/>
            <a:ext cx="5032744" cy="3365646"/>
          </a:xfrm>
        </p:spPr>
        <p:txBody>
          <a:bodyPr vert="horz" lIns="91440" tIns="45720" rIns="91440" bIns="45720" rtlCol="0" anchor="b">
            <a:normAutofit/>
          </a:bodyPr>
          <a:lstStyle/>
          <a:p>
            <a:r>
              <a:rPr lang="en-US" sz="6000"/>
              <a:t>More Examples of Balance</a:t>
            </a:r>
          </a:p>
        </p:txBody>
      </p:sp>
      <p:pic>
        <p:nvPicPr>
          <p:cNvPr id="6" name="Picture 6" descr="A tree on the side of a road&#10;&#10;Description generated with very high confidence">
            <a:extLst>
              <a:ext uri="{FF2B5EF4-FFF2-40B4-BE49-F238E27FC236}">
                <a16:creationId xmlns:a16="http://schemas.microsoft.com/office/drawing/2014/main" id="{1C1548C6-F4D3-4F9A-A305-98EF661DCC4E}"/>
              </a:ext>
            </a:extLst>
          </p:cNvPr>
          <p:cNvPicPr>
            <a:picLocks noChangeAspect="1"/>
          </p:cNvPicPr>
          <p:nvPr/>
        </p:nvPicPr>
        <p:blipFill>
          <a:blip r:embed="rId2"/>
          <a:stretch>
            <a:fillRect/>
          </a:stretch>
        </p:blipFill>
        <p:spPr>
          <a:xfrm>
            <a:off x="6556760" y="433388"/>
            <a:ext cx="4733206" cy="3512584"/>
          </a:xfrm>
          <a:prstGeom prst="rect">
            <a:avLst/>
          </a:prstGeom>
        </p:spPr>
      </p:pic>
      <p:sp>
        <p:nvSpPr>
          <p:cNvPr id="17" name="Rectangle 6">
            <a:extLst>
              <a:ext uri="{FF2B5EF4-FFF2-40B4-BE49-F238E27FC236}">
                <a16:creationId xmlns:a16="http://schemas.microsoft.com/office/drawing/2014/main" id="{482B7792-13BF-4567-AAF8-0BEED8D11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648" y="4018090"/>
            <a:ext cx="3383280" cy="27432"/>
          </a:xfrm>
          <a:custGeom>
            <a:avLst/>
            <a:gdLst>
              <a:gd name="connsiteX0" fmla="*/ 0 w 3383280"/>
              <a:gd name="connsiteY0" fmla="*/ 0 h 27432"/>
              <a:gd name="connsiteX1" fmla="*/ 642823 w 3383280"/>
              <a:gd name="connsiteY1" fmla="*/ 0 h 27432"/>
              <a:gd name="connsiteX2" fmla="*/ 1319479 w 3383280"/>
              <a:gd name="connsiteY2" fmla="*/ 0 h 27432"/>
              <a:gd name="connsiteX3" fmla="*/ 2029968 w 3383280"/>
              <a:gd name="connsiteY3" fmla="*/ 0 h 27432"/>
              <a:gd name="connsiteX4" fmla="*/ 2740457 w 3383280"/>
              <a:gd name="connsiteY4" fmla="*/ 0 h 27432"/>
              <a:gd name="connsiteX5" fmla="*/ 3383280 w 3383280"/>
              <a:gd name="connsiteY5" fmla="*/ 0 h 27432"/>
              <a:gd name="connsiteX6" fmla="*/ 3383280 w 3383280"/>
              <a:gd name="connsiteY6" fmla="*/ 27432 h 27432"/>
              <a:gd name="connsiteX7" fmla="*/ 2638958 w 3383280"/>
              <a:gd name="connsiteY7" fmla="*/ 27432 h 27432"/>
              <a:gd name="connsiteX8" fmla="*/ 1894637 w 3383280"/>
              <a:gd name="connsiteY8" fmla="*/ 27432 h 27432"/>
              <a:gd name="connsiteX9" fmla="*/ 1217981 w 3383280"/>
              <a:gd name="connsiteY9" fmla="*/ 27432 h 27432"/>
              <a:gd name="connsiteX10" fmla="*/ 0 w 3383280"/>
              <a:gd name="connsiteY10" fmla="*/ 27432 h 27432"/>
              <a:gd name="connsiteX11" fmla="*/ 0 w 338328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3280" h="27432" fill="none" extrusionOk="0">
                <a:moveTo>
                  <a:pt x="0" y="0"/>
                </a:moveTo>
                <a:cubicBezTo>
                  <a:pt x="257987" y="12032"/>
                  <a:pt x="404745" y="16905"/>
                  <a:pt x="642823" y="0"/>
                </a:cubicBezTo>
                <a:cubicBezTo>
                  <a:pt x="880901" y="-16905"/>
                  <a:pt x="1102054" y="22021"/>
                  <a:pt x="1319479" y="0"/>
                </a:cubicBezTo>
                <a:cubicBezTo>
                  <a:pt x="1536904" y="-22021"/>
                  <a:pt x="1881604" y="24614"/>
                  <a:pt x="2029968" y="0"/>
                </a:cubicBezTo>
                <a:cubicBezTo>
                  <a:pt x="2178332" y="-24614"/>
                  <a:pt x="2554148" y="3447"/>
                  <a:pt x="2740457" y="0"/>
                </a:cubicBezTo>
                <a:cubicBezTo>
                  <a:pt x="2926766" y="-3447"/>
                  <a:pt x="3065477" y="23645"/>
                  <a:pt x="3383280" y="0"/>
                </a:cubicBezTo>
                <a:cubicBezTo>
                  <a:pt x="3382114" y="7395"/>
                  <a:pt x="3383325" y="21864"/>
                  <a:pt x="3383280" y="27432"/>
                </a:cubicBezTo>
                <a:cubicBezTo>
                  <a:pt x="3088851" y="31951"/>
                  <a:pt x="2966759" y="63689"/>
                  <a:pt x="2638958" y="27432"/>
                </a:cubicBezTo>
                <a:cubicBezTo>
                  <a:pt x="2311157" y="-8825"/>
                  <a:pt x="2123847" y="40497"/>
                  <a:pt x="1894637" y="27432"/>
                </a:cubicBezTo>
                <a:cubicBezTo>
                  <a:pt x="1665427" y="14367"/>
                  <a:pt x="1424813" y="48382"/>
                  <a:pt x="1217981" y="27432"/>
                </a:cubicBezTo>
                <a:cubicBezTo>
                  <a:pt x="1011149" y="6482"/>
                  <a:pt x="538241" y="25631"/>
                  <a:pt x="0" y="27432"/>
                </a:cubicBezTo>
                <a:cubicBezTo>
                  <a:pt x="-503" y="20663"/>
                  <a:pt x="1168" y="5855"/>
                  <a:pt x="0" y="0"/>
                </a:cubicBezTo>
                <a:close/>
              </a:path>
              <a:path w="3383280" h="27432" stroke="0" extrusionOk="0">
                <a:moveTo>
                  <a:pt x="0" y="0"/>
                </a:moveTo>
                <a:cubicBezTo>
                  <a:pt x="151297" y="22734"/>
                  <a:pt x="480695" y="25868"/>
                  <a:pt x="642823" y="0"/>
                </a:cubicBezTo>
                <a:cubicBezTo>
                  <a:pt x="804951" y="-25868"/>
                  <a:pt x="1021125" y="-7020"/>
                  <a:pt x="1217981" y="0"/>
                </a:cubicBezTo>
                <a:cubicBezTo>
                  <a:pt x="1414837" y="7020"/>
                  <a:pt x="1602550" y="692"/>
                  <a:pt x="1962302" y="0"/>
                </a:cubicBezTo>
                <a:cubicBezTo>
                  <a:pt x="2322054" y="-692"/>
                  <a:pt x="2404714" y="-13207"/>
                  <a:pt x="2605126" y="0"/>
                </a:cubicBezTo>
                <a:cubicBezTo>
                  <a:pt x="2805538" y="13207"/>
                  <a:pt x="3040223" y="19007"/>
                  <a:pt x="3383280" y="0"/>
                </a:cubicBezTo>
                <a:cubicBezTo>
                  <a:pt x="3383473" y="12649"/>
                  <a:pt x="3382292" y="17989"/>
                  <a:pt x="3383280" y="27432"/>
                </a:cubicBezTo>
                <a:cubicBezTo>
                  <a:pt x="3246258" y="-5317"/>
                  <a:pt x="2915318" y="27493"/>
                  <a:pt x="2706624" y="27432"/>
                </a:cubicBezTo>
                <a:cubicBezTo>
                  <a:pt x="2497930" y="27371"/>
                  <a:pt x="2314501" y="-484"/>
                  <a:pt x="1962302" y="27432"/>
                </a:cubicBezTo>
                <a:cubicBezTo>
                  <a:pt x="1610103" y="55348"/>
                  <a:pt x="1607990" y="25966"/>
                  <a:pt x="1387145" y="27432"/>
                </a:cubicBezTo>
                <a:cubicBezTo>
                  <a:pt x="1166300" y="28898"/>
                  <a:pt x="856166" y="27780"/>
                  <a:pt x="710489" y="27432"/>
                </a:cubicBezTo>
                <a:cubicBezTo>
                  <a:pt x="564812" y="27084"/>
                  <a:pt x="236809" y="62580"/>
                  <a:pt x="0" y="27432"/>
                </a:cubicBezTo>
                <a:cubicBezTo>
                  <a:pt x="1300" y="19678"/>
                  <a:pt x="-86" y="12044"/>
                  <a:pt x="0" y="0"/>
                </a:cubicBezTo>
                <a:close/>
              </a:path>
            </a:pathLst>
          </a:custGeom>
          <a:solidFill>
            <a:srgbClr val="974DC3"/>
          </a:solidFill>
          <a:ln w="38100" cap="rnd">
            <a:solidFill>
              <a:srgbClr val="974DC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black camera on a table&#10;&#10;Description generated with high confidence">
            <a:extLst>
              <a:ext uri="{FF2B5EF4-FFF2-40B4-BE49-F238E27FC236}">
                <a16:creationId xmlns:a16="http://schemas.microsoft.com/office/drawing/2014/main" id="{8081653B-47B9-4EA6-B63D-607255011270}"/>
              </a:ext>
            </a:extLst>
          </p:cNvPr>
          <p:cNvPicPr>
            <a:picLocks noChangeAspect="1"/>
          </p:cNvPicPr>
          <p:nvPr/>
        </p:nvPicPr>
        <p:blipFill>
          <a:blip r:embed="rId3"/>
          <a:stretch>
            <a:fillRect/>
          </a:stretch>
        </p:blipFill>
        <p:spPr>
          <a:xfrm>
            <a:off x="6237992" y="4398814"/>
            <a:ext cx="2683879" cy="1791489"/>
          </a:xfrm>
          <a:prstGeom prst="rect">
            <a:avLst/>
          </a:prstGeom>
        </p:spPr>
      </p:pic>
      <p:pic>
        <p:nvPicPr>
          <p:cNvPr id="8" name="Picture 8" descr="A church with a sunset in the background&#10;&#10;Description generated with high confidence">
            <a:extLst>
              <a:ext uri="{FF2B5EF4-FFF2-40B4-BE49-F238E27FC236}">
                <a16:creationId xmlns:a16="http://schemas.microsoft.com/office/drawing/2014/main" id="{F1E742AF-EC6A-4801-8924-1F5F228EBECE}"/>
              </a:ext>
            </a:extLst>
          </p:cNvPr>
          <p:cNvPicPr>
            <a:picLocks noChangeAspect="1"/>
          </p:cNvPicPr>
          <p:nvPr/>
        </p:nvPicPr>
        <p:blipFill>
          <a:blip r:embed="rId4"/>
          <a:stretch>
            <a:fillRect/>
          </a:stretch>
        </p:blipFill>
        <p:spPr>
          <a:xfrm>
            <a:off x="9092180" y="4402102"/>
            <a:ext cx="2674476" cy="1794206"/>
          </a:xfrm>
          <a:prstGeom prst="rect">
            <a:avLst/>
          </a:prstGeom>
        </p:spPr>
      </p:pic>
    </p:spTree>
    <p:extLst>
      <p:ext uri="{BB962C8B-B14F-4D97-AF65-F5344CB8AC3E}">
        <p14:creationId xmlns:p14="http://schemas.microsoft.com/office/powerpoint/2010/main" val="2126934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A188-F75B-4492-8871-D35280FF5497}"/>
              </a:ext>
            </a:extLst>
          </p:cNvPr>
          <p:cNvSpPr>
            <a:spLocks noGrp="1"/>
          </p:cNvSpPr>
          <p:nvPr>
            <p:ph type="title"/>
          </p:nvPr>
        </p:nvSpPr>
        <p:spPr>
          <a:xfrm>
            <a:off x="839788" y="457200"/>
            <a:ext cx="3931920" cy="2239538"/>
          </a:xfrm>
        </p:spPr>
        <p:txBody>
          <a:bodyPr/>
          <a:lstStyle/>
          <a:p>
            <a:r>
              <a:rPr lang="en-US"/>
              <a:t>Rhythm</a:t>
            </a:r>
          </a:p>
        </p:txBody>
      </p:sp>
      <p:pic>
        <p:nvPicPr>
          <p:cNvPr id="5" name="Picture 5" descr="A close up of a flower&#10;&#10;Description generated with very high confidence">
            <a:extLst>
              <a:ext uri="{FF2B5EF4-FFF2-40B4-BE49-F238E27FC236}">
                <a16:creationId xmlns:a16="http://schemas.microsoft.com/office/drawing/2014/main" id="{0D296D89-7396-4615-A29C-E26BF65AB52E}"/>
              </a:ext>
            </a:extLst>
          </p:cNvPr>
          <p:cNvPicPr>
            <a:picLocks noGrp="1" noChangeAspect="1"/>
          </p:cNvPicPr>
          <p:nvPr>
            <p:ph type="pic" idx="1"/>
          </p:nvPr>
        </p:nvPicPr>
        <p:blipFill rotWithShape="1">
          <a:blip r:embed="rId2"/>
          <a:srcRect l="12946" r="12946"/>
          <a:stretch/>
        </p:blipFill>
        <p:spPr/>
      </p:pic>
      <p:sp>
        <p:nvSpPr>
          <p:cNvPr id="4" name="Text Placeholder 3">
            <a:extLst>
              <a:ext uri="{FF2B5EF4-FFF2-40B4-BE49-F238E27FC236}">
                <a16:creationId xmlns:a16="http://schemas.microsoft.com/office/drawing/2014/main" id="{6051755D-402C-48D8-964B-0055D5C9580E}"/>
              </a:ext>
            </a:extLst>
          </p:cNvPr>
          <p:cNvSpPr>
            <a:spLocks noGrp="1"/>
          </p:cNvSpPr>
          <p:nvPr>
            <p:ph type="body" sz="half" idx="2"/>
          </p:nvPr>
        </p:nvSpPr>
        <p:spPr>
          <a:xfrm>
            <a:off x="839788" y="2695251"/>
            <a:ext cx="3931920" cy="3284925"/>
          </a:xfrm>
        </p:spPr>
        <p:txBody>
          <a:bodyPr vert="horz" lIns="91440" tIns="45720" rIns="91440" bIns="45720" rtlCol="0" anchor="t">
            <a:normAutofit fontScale="92500" lnSpcReduction="10000"/>
          </a:bodyPr>
          <a:lstStyle/>
          <a:p>
            <a:pPr marL="457200" indent="-457200">
              <a:buChar char="•"/>
            </a:pPr>
            <a:r>
              <a:rPr lang="en-US"/>
              <a:t>Correlates to repetition</a:t>
            </a:r>
          </a:p>
          <a:p>
            <a:pPr marL="457200" indent="-457200">
              <a:buChar char="•"/>
            </a:pPr>
            <a:r>
              <a:rPr lang="en-US"/>
              <a:t>Intervals between repeated pattern</a:t>
            </a:r>
          </a:p>
          <a:p>
            <a:pPr marL="457200" indent="-457200">
              <a:buChar char="•"/>
            </a:pPr>
            <a:r>
              <a:rPr lang="en-US"/>
              <a:t>Several types of rhythm: uniform rhythm, or a more flowing rhythm</a:t>
            </a:r>
          </a:p>
          <a:p>
            <a:pPr marL="457200" indent="-457200">
              <a:buChar char="•"/>
            </a:pPr>
            <a:r>
              <a:rPr lang="en-US"/>
              <a:t>Creates a mood for a photo, and helps balance.</a:t>
            </a:r>
          </a:p>
        </p:txBody>
      </p:sp>
    </p:spTree>
    <p:extLst>
      <p:ext uri="{BB962C8B-B14F-4D97-AF65-F5344CB8AC3E}">
        <p14:creationId xmlns:p14="http://schemas.microsoft.com/office/powerpoint/2010/main" val="2740907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9" name="Rectangle 23">
            <a:extLst>
              <a:ext uri="{FF2B5EF4-FFF2-40B4-BE49-F238E27FC236}">
                <a16:creationId xmlns:a16="http://schemas.microsoft.com/office/drawing/2014/main" id="{5ED1D7DB-EC79-4C1E-9D0B-991601803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ED3A24-2F94-4DE9-B091-001BE8B3BB08}"/>
              </a:ext>
            </a:extLst>
          </p:cNvPr>
          <p:cNvSpPr>
            <a:spLocks noGrp="1"/>
          </p:cNvSpPr>
          <p:nvPr>
            <p:ph type="title"/>
          </p:nvPr>
        </p:nvSpPr>
        <p:spPr>
          <a:xfrm>
            <a:off x="8064288" y="466762"/>
            <a:ext cx="3538728" cy="3566160"/>
          </a:xfrm>
        </p:spPr>
        <p:txBody>
          <a:bodyPr vert="horz" lIns="91440" tIns="45720" rIns="91440" bIns="45720" rtlCol="0" anchor="b">
            <a:normAutofit/>
          </a:bodyPr>
          <a:lstStyle/>
          <a:p>
            <a:pPr>
              <a:lnSpc>
                <a:spcPct val="90000"/>
              </a:lnSpc>
            </a:pPr>
            <a:r>
              <a:rPr lang="en-US" sz="5400"/>
              <a:t>More Examples of Rhythm</a:t>
            </a:r>
          </a:p>
        </p:txBody>
      </p:sp>
      <p:pic>
        <p:nvPicPr>
          <p:cNvPr id="6" name="Picture 6" descr="A group of palm trees next to a tree&#10;&#10;Description generated with very high confidence">
            <a:extLst>
              <a:ext uri="{FF2B5EF4-FFF2-40B4-BE49-F238E27FC236}">
                <a16:creationId xmlns:a16="http://schemas.microsoft.com/office/drawing/2014/main" id="{1C1548C6-F4D3-4F9A-A305-98EF661DCC4E}"/>
              </a:ext>
            </a:extLst>
          </p:cNvPr>
          <p:cNvPicPr>
            <a:picLocks noChangeAspect="1"/>
          </p:cNvPicPr>
          <p:nvPr/>
        </p:nvPicPr>
        <p:blipFill rotWithShape="1">
          <a:blip r:embed="rId2"/>
          <a:srcRect l="39361" r="22832"/>
          <a:stretch/>
        </p:blipFill>
        <p:spPr>
          <a:xfrm>
            <a:off x="1" y="10"/>
            <a:ext cx="3898985" cy="6857990"/>
          </a:xfrm>
          <a:custGeom>
            <a:avLst/>
            <a:gdLst/>
            <a:ahLst/>
            <a:cxnLst/>
            <a:rect l="l" t="t" r="r" b="b"/>
            <a:pathLst>
              <a:path w="3898985" h="6858000">
                <a:moveTo>
                  <a:pt x="0" y="0"/>
                </a:moveTo>
                <a:lnTo>
                  <a:pt x="3875381" y="0"/>
                </a:lnTo>
                <a:lnTo>
                  <a:pt x="3860748" y="288533"/>
                </a:lnTo>
                <a:cubicBezTo>
                  <a:pt x="3859584" y="385459"/>
                  <a:pt x="3862794" y="482353"/>
                  <a:pt x="3872249" y="579120"/>
                </a:cubicBezTo>
                <a:cubicBezTo>
                  <a:pt x="3887321" y="757351"/>
                  <a:pt x="3889494" y="936281"/>
                  <a:pt x="3878741" y="1114767"/>
                </a:cubicBezTo>
                <a:cubicBezTo>
                  <a:pt x="3871262" y="1276045"/>
                  <a:pt x="3852915" y="1437069"/>
                  <a:pt x="3868580" y="1598729"/>
                </a:cubicBezTo>
                <a:cubicBezTo>
                  <a:pt x="3873943" y="1654350"/>
                  <a:pt x="3886926" y="1708956"/>
                  <a:pt x="3889890" y="1764959"/>
                </a:cubicBezTo>
                <a:cubicBezTo>
                  <a:pt x="3904002" y="2027322"/>
                  <a:pt x="3882833" y="2288796"/>
                  <a:pt x="3865475" y="2550270"/>
                </a:cubicBezTo>
                <a:cubicBezTo>
                  <a:pt x="3859125" y="2645513"/>
                  <a:pt x="3851363" y="2740756"/>
                  <a:pt x="3868721" y="2835999"/>
                </a:cubicBezTo>
                <a:cubicBezTo>
                  <a:pt x="3882481" y="2916372"/>
                  <a:pt x="3885318" y="2997950"/>
                  <a:pt x="3877189" y="3078932"/>
                </a:cubicBezTo>
                <a:cubicBezTo>
                  <a:pt x="3869060" y="3150656"/>
                  <a:pt x="3867126" y="3222826"/>
                  <a:pt x="3871403" y="3294816"/>
                </a:cubicBezTo>
                <a:cubicBezTo>
                  <a:pt x="3889043" y="3490383"/>
                  <a:pt x="3898780" y="3686075"/>
                  <a:pt x="3898640" y="3882149"/>
                </a:cubicBezTo>
                <a:cubicBezTo>
                  <a:pt x="3900361" y="3962394"/>
                  <a:pt x="3895648" y="4042653"/>
                  <a:pt x="3884527" y="4122289"/>
                </a:cubicBezTo>
                <a:cubicBezTo>
                  <a:pt x="3865757" y="4236580"/>
                  <a:pt x="3851645" y="4352015"/>
                  <a:pt x="3863359" y="4468084"/>
                </a:cubicBezTo>
                <a:cubicBezTo>
                  <a:pt x="3871543" y="4548088"/>
                  <a:pt x="3876342" y="4627965"/>
                  <a:pt x="3876060" y="4708350"/>
                </a:cubicBezTo>
                <a:cubicBezTo>
                  <a:pt x="3876060" y="4893123"/>
                  <a:pt x="3874367" y="5078020"/>
                  <a:pt x="3877894" y="5262793"/>
                </a:cubicBezTo>
                <a:cubicBezTo>
                  <a:pt x="3880999" y="5427245"/>
                  <a:pt x="3887772" y="5591063"/>
                  <a:pt x="3870697" y="5755643"/>
                </a:cubicBezTo>
                <a:cubicBezTo>
                  <a:pt x="3845576" y="5998576"/>
                  <a:pt x="3853621" y="6242779"/>
                  <a:pt x="3856584" y="6486474"/>
                </a:cubicBezTo>
                <a:lnTo>
                  <a:pt x="3875622" y="6858000"/>
                </a:lnTo>
                <a:lnTo>
                  <a:pt x="0" y="6858000"/>
                </a:lnTo>
                <a:close/>
              </a:path>
            </a:pathLst>
          </a:custGeom>
        </p:spPr>
      </p:pic>
      <p:pic>
        <p:nvPicPr>
          <p:cNvPr id="8" name="Picture 8" descr="A tree in a park&#10;&#10;Description generated with very high confidence">
            <a:extLst>
              <a:ext uri="{FF2B5EF4-FFF2-40B4-BE49-F238E27FC236}">
                <a16:creationId xmlns:a16="http://schemas.microsoft.com/office/drawing/2014/main" id="{F1E742AF-EC6A-4801-8924-1F5F228EBECE}"/>
              </a:ext>
            </a:extLst>
          </p:cNvPr>
          <p:cNvPicPr>
            <a:picLocks noChangeAspect="1"/>
          </p:cNvPicPr>
          <p:nvPr/>
        </p:nvPicPr>
        <p:blipFill rotWithShape="1">
          <a:blip r:embed="rId3"/>
          <a:srcRect r="1" b="15715"/>
          <a:stretch/>
        </p:blipFill>
        <p:spPr>
          <a:xfrm>
            <a:off x="4090428" y="10"/>
            <a:ext cx="3272311" cy="4147476"/>
          </a:xfrm>
          <a:custGeom>
            <a:avLst/>
            <a:gdLst/>
            <a:ahLst/>
            <a:cxnLst/>
            <a:rect l="l" t="t" r="r" b="b"/>
            <a:pathLst>
              <a:path w="3272311" h="4147486">
                <a:moveTo>
                  <a:pt x="16603" y="0"/>
                </a:moveTo>
                <a:lnTo>
                  <a:pt x="3252473" y="0"/>
                </a:lnTo>
                <a:lnTo>
                  <a:pt x="3249731" y="20346"/>
                </a:lnTo>
                <a:cubicBezTo>
                  <a:pt x="3236973" y="131848"/>
                  <a:pt x="3247435" y="242712"/>
                  <a:pt x="3258023" y="353321"/>
                </a:cubicBezTo>
                <a:cubicBezTo>
                  <a:pt x="3269735" y="488614"/>
                  <a:pt x="3266086" y="624792"/>
                  <a:pt x="3247179" y="759271"/>
                </a:cubicBezTo>
                <a:cubicBezTo>
                  <a:pt x="3236526" y="850322"/>
                  <a:pt x="3236782" y="942318"/>
                  <a:pt x="3247945" y="1033305"/>
                </a:cubicBezTo>
                <a:cubicBezTo>
                  <a:pt x="3266316" y="1202727"/>
                  <a:pt x="3292087" y="1373297"/>
                  <a:pt x="3247945" y="1543612"/>
                </a:cubicBezTo>
                <a:cubicBezTo>
                  <a:pt x="3229191" y="1616076"/>
                  <a:pt x="3235187" y="1692111"/>
                  <a:pt x="3245649" y="1765978"/>
                </a:cubicBezTo>
                <a:cubicBezTo>
                  <a:pt x="3262591" y="1892547"/>
                  <a:pt x="3263534" y="2020749"/>
                  <a:pt x="3248455" y="2147560"/>
                </a:cubicBezTo>
                <a:cubicBezTo>
                  <a:pt x="3240073" y="2214640"/>
                  <a:pt x="3240417" y="2282524"/>
                  <a:pt x="3249476" y="2349514"/>
                </a:cubicBezTo>
                <a:cubicBezTo>
                  <a:pt x="3262233" y="2432694"/>
                  <a:pt x="3246669" y="2516640"/>
                  <a:pt x="3256238" y="2600075"/>
                </a:cubicBezTo>
                <a:cubicBezTo>
                  <a:pt x="3266240" y="2671926"/>
                  <a:pt x="3268332" y="2744645"/>
                  <a:pt x="3262489" y="2816955"/>
                </a:cubicBezTo>
                <a:cubicBezTo>
                  <a:pt x="3259554" y="2845277"/>
                  <a:pt x="3255344" y="2873599"/>
                  <a:pt x="3249731" y="2901666"/>
                </a:cubicBezTo>
                <a:cubicBezTo>
                  <a:pt x="3236973" y="2966092"/>
                  <a:pt x="3246414" y="3029243"/>
                  <a:pt x="3256365" y="3093031"/>
                </a:cubicBezTo>
                <a:cubicBezTo>
                  <a:pt x="3264593" y="3140388"/>
                  <a:pt x="3264593" y="3188816"/>
                  <a:pt x="3256365" y="3236172"/>
                </a:cubicBezTo>
                <a:cubicBezTo>
                  <a:pt x="3237228" y="3338234"/>
                  <a:pt x="3247817" y="3440295"/>
                  <a:pt x="3257385" y="3541208"/>
                </a:cubicBezTo>
                <a:cubicBezTo>
                  <a:pt x="3270143" y="3676822"/>
                  <a:pt x="3276522" y="3811288"/>
                  <a:pt x="3244628" y="3945882"/>
                </a:cubicBezTo>
                <a:cubicBezTo>
                  <a:pt x="3234613" y="3988237"/>
                  <a:pt x="3233720" y="4030911"/>
                  <a:pt x="3236655" y="4073554"/>
                </a:cubicBezTo>
                <a:lnTo>
                  <a:pt x="3242382" y="4122260"/>
                </a:lnTo>
                <a:lnTo>
                  <a:pt x="3077149" y="4134303"/>
                </a:lnTo>
                <a:cubicBezTo>
                  <a:pt x="2931957" y="4147697"/>
                  <a:pt x="2787267" y="4134303"/>
                  <a:pt x="2642075" y="4125730"/>
                </a:cubicBezTo>
                <a:cubicBezTo>
                  <a:pt x="2561664" y="4121175"/>
                  <a:pt x="2480876" y="4115683"/>
                  <a:pt x="2400590" y="4128409"/>
                </a:cubicBezTo>
                <a:cubicBezTo>
                  <a:pt x="2288002" y="4146371"/>
                  <a:pt x="2173928" y="4151674"/>
                  <a:pt x="2060294" y="4144214"/>
                </a:cubicBezTo>
                <a:cubicBezTo>
                  <a:pt x="1905397" y="4133900"/>
                  <a:pt x="1750751" y="4119836"/>
                  <a:pt x="1595475" y="4115550"/>
                </a:cubicBezTo>
                <a:cubicBezTo>
                  <a:pt x="1444232" y="4111531"/>
                  <a:pt x="1292990" y="4124525"/>
                  <a:pt x="1142504" y="4134436"/>
                </a:cubicBezTo>
                <a:cubicBezTo>
                  <a:pt x="922950" y="4148903"/>
                  <a:pt x="703271" y="4138589"/>
                  <a:pt x="483591" y="4129614"/>
                </a:cubicBezTo>
                <a:cubicBezTo>
                  <a:pt x="372743" y="4125060"/>
                  <a:pt x="261894" y="4129212"/>
                  <a:pt x="151046" y="4132343"/>
                </a:cubicBezTo>
                <a:lnTo>
                  <a:pt x="20413" y="4134476"/>
                </a:lnTo>
                <a:lnTo>
                  <a:pt x="16088" y="4058539"/>
                </a:lnTo>
                <a:cubicBezTo>
                  <a:pt x="7479" y="3956946"/>
                  <a:pt x="-1694" y="3855354"/>
                  <a:pt x="10161" y="3753761"/>
                </a:cubicBezTo>
                <a:cubicBezTo>
                  <a:pt x="20999" y="3666937"/>
                  <a:pt x="22749" y="3579403"/>
                  <a:pt x="15383" y="3492287"/>
                </a:cubicBezTo>
                <a:cubicBezTo>
                  <a:pt x="8044" y="3396994"/>
                  <a:pt x="8044" y="3301343"/>
                  <a:pt x="15383" y="3206050"/>
                </a:cubicBezTo>
                <a:cubicBezTo>
                  <a:pt x="21028" y="3114743"/>
                  <a:pt x="30482" y="3023183"/>
                  <a:pt x="20322" y="2932131"/>
                </a:cubicBezTo>
                <a:cubicBezTo>
                  <a:pt x="6209" y="2804125"/>
                  <a:pt x="10866" y="2676499"/>
                  <a:pt x="19475" y="2548746"/>
                </a:cubicBezTo>
                <a:cubicBezTo>
                  <a:pt x="26531" y="2443217"/>
                  <a:pt x="36833" y="2337306"/>
                  <a:pt x="20180" y="2232285"/>
                </a:cubicBezTo>
                <a:cubicBezTo>
                  <a:pt x="184" y="2092164"/>
                  <a:pt x="-4968" y="1950657"/>
                  <a:pt x="4798" y="1809660"/>
                </a:cubicBezTo>
                <a:cubicBezTo>
                  <a:pt x="19899" y="1520375"/>
                  <a:pt x="16088" y="1230836"/>
                  <a:pt x="27660" y="941424"/>
                </a:cubicBezTo>
                <a:cubicBezTo>
                  <a:pt x="31611" y="845927"/>
                  <a:pt x="10443" y="750938"/>
                  <a:pt x="9314" y="655695"/>
                </a:cubicBezTo>
                <a:cubicBezTo>
                  <a:pt x="7197" y="484544"/>
                  <a:pt x="19608" y="312749"/>
                  <a:pt x="20170" y="140686"/>
                </a:cubicBezTo>
                <a:close/>
              </a:path>
            </a:pathLst>
          </a:custGeom>
        </p:spPr>
      </p:pic>
      <p:sp>
        <p:nvSpPr>
          <p:cNvPr id="30" name="Rectangle 6">
            <a:extLst>
              <a:ext uri="{FF2B5EF4-FFF2-40B4-BE49-F238E27FC236}">
                <a16:creationId xmlns:a16="http://schemas.microsoft.com/office/drawing/2014/main" id="{6A6E3D53-8DC1-4383-87EA-F1CCBBB0E0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4178" y="4235949"/>
            <a:ext cx="3383280" cy="27432"/>
          </a:xfrm>
          <a:custGeom>
            <a:avLst/>
            <a:gdLst>
              <a:gd name="connsiteX0" fmla="*/ 0 w 3383280"/>
              <a:gd name="connsiteY0" fmla="*/ 0 h 27432"/>
              <a:gd name="connsiteX1" fmla="*/ 642823 w 3383280"/>
              <a:gd name="connsiteY1" fmla="*/ 0 h 27432"/>
              <a:gd name="connsiteX2" fmla="*/ 1319479 w 3383280"/>
              <a:gd name="connsiteY2" fmla="*/ 0 h 27432"/>
              <a:gd name="connsiteX3" fmla="*/ 2029968 w 3383280"/>
              <a:gd name="connsiteY3" fmla="*/ 0 h 27432"/>
              <a:gd name="connsiteX4" fmla="*/ 2740457 w 3383280"/>
              <a:gd name="connsiteY4" fmla="*/ 0 h 27432"/>
              <a:gd name="connsiteX5" fmla="*/ 3383280 w 3383280"/>
              <a:gd name="connsiteY5" fmla="*/ 0 h 27432"/>
              <a:gd name="connsiteX6" fmla="*/ 3383280 w 3383280"/>
              <a:gd name="connsiteY6" fmla="*/ 27432 h 27432"/>
              <a:gd name="connsiteX7" fmla="*/ 2638958 w 3383280"/>
              <a:gd name="connsiteY7" fmla="*/ 27432 h 27432"/>
              <a:gd name="connsiteX8" fmla="*/ 1894637 w 3383280"/>
              <a:gd name="connsiteY8" fmla="*/ 27432 h 27432"/>
              <a:gd name="connsiteX9" fmla="*/ 1217981 w 3383280"/>
              <a:gd name="connsiteY9" fmla="*/ 27432 h 27432"/>
              <a:gd name="connsiteX10" fmla="*/ 0 w 3383280"/>
              <a:gd name="connsiteY10" fmla="*/ 27432 h 27432"/>
              <a:gd name="connsiteX11" fmla="*/ 0 w 338328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3280" h="27432" fill="none" extrusionOk="0">
                <a:moveTo>
                  <a:pt x="0" y="0"/>
                </a:moveTo>
                <a:cubicBezTo>
                  <a:pt x="257987" y="12032"/>
                  <a:pt x="404745" y="16905"/>
                  <a:pt x="642823" y="0"/>
                </a:cubicBezTo>
                <a:cubicBezTo>
                  <a:pt x="880901" y="-16905"/>
                  <a:pt x="1102054" y="22021"/>
                  <a:pt x="1319479" y="0"/>
                </a:cubicBezTo>
                <a:cubicBezTo>
                  <a:pt x="1536904" y="-22021"/>
                  <a:pt x="1881604" y="24614"/>
                  <a:pt x="2029968" y="0"/>
                </a:cubicBezTo>
                <a:cubicBezTo>
                  <a:pt x="2178332" y="-24614"/>
                  <a:pt x="2554148" y="3447"/>
                  <a:pt x="2740457" y="0"/>
                </a:cubicBezTo>
                <a:cubicBezTo>
                  <a:pt x="2926766" y="-3447"/>
                  <a:pt x="3065477" y="23645"/>
                  <a:pt x="3383280" y="0"/>
                </a:cubicBezTo>
                <a:cubicBezTo>
                  <a:pt x="3382114" y="7395"/>
                  <a:pt x="3383325" y="21864"/>
                  <a:pt x="3383280" y="27432"/>
                </a:cubicBezTo>
                <a:cubicBezTo>
                  <a:pt x="3088851" y="31951"/>
                  <a:pt x="2966759" y="63689"/>
                  <a:pt x="2638958" y="27432"/>
                </a:cubicBezTo>
                <a:cubicBezTo>
                  <a:pt x="2311157" y="-8825"/>
                  <a:pt x="2123847" y="40497"/>
                  <a:pt x="1894637" y="27432"/>
                </a:cubicBezTo>
                <a:cubicBezTo>
                  <a:pt x="1665427" y="14367"/>
                  <a:pt x="1424813" y="48382"/>
                  <a:pt x="1217981" y="27432"/>
                </a:cubicBezTo>
                <a:cubicBezTo>
                  <a:pt x="1011149" y="6482"/>
                  <a:pt x="538241" y="25631"/>
                  <a:pt x="0" y="27432"/>
                </a:cubicBezTo>
                <a:cubicBezTo>
                  <a:pt x="-503" y="20663"/>
                  <a:pt x="1168" y="5855"/>
                  <a:pt x="0" y="0"/>
                </a:cubicBezTo>
                <a:close/>
              </a:path>
              <a:path w="3383280" h="27432" stroke="0" extrusionOk="0">
                <a:moveTo>
                  <a:pt x="0" y="0"/>
                </a:moveTo>
                <a:cubicBezTo>
                  <a:pt x="151297" y="22734"/>
                  <a:pt x="480695" y="25868"/>
                  <a:pt x="642823" y="0"/>
                </a:cubicBezTo>
                <a:cubicBezTo>
                  <a:pt x="804951" y="-25868"/>
                  <a:pt x="1021125" y="-7020"/>
                  <a:pt x="1217981" y="0"/>
                </a:cubicBezTo>
                <a:cubicBezTo>
                  <a:pt x="1414837" y="7020"/>
                  <a:pt x="1602550" y="692"/>
                  <a:pt x="1962302" y="0"/>
                </a:cubicBezTo>
                <a:cubicBezTo>
                  <a:pt x="2322054" y="-692"/>
                  <a:pt x="2404714" y="-13207"/>
                  <a:pt x="2605126" y="0"/>
                </a:cubicBezTo>
                <a:cubicBezTo>
                  <a:pt x="2805538" y="13207"/>
                  <a:pt x="3040223" y="19007"/>
                  <a:pt x="3383280" y="0"/>
                </a:cubicBezTo>
                <a:cubicBezTo>
                  <a:pt x="3383473" y="12649"/>
                  <a:pt x="3382292" y="17989"/>
                  <a:pt x="3383280" y="27432"/>
                </a:cubicBezTo>
                <a:cubicBezTo>
                  <a:pt x="3246258" y="-5317"/>
                  <a:pt x="2915318" y="27493"/>
                  <a:pt x="2706624" y="27432"/>
                </a:cubicBezTo>
                <a:cubicBezTo>
                  <a:pt x="2497930" y="27371"/>
                  <a:pt x="2314501" y="-484"/>
                  <a:pt x="1962302" y="27432"/>
                </a:cubicBezTo>
                <a:cubicBezTo>
                  <a:pt x="1610103" y="55348"/>
                  <a:pt x="1607990" y="25966"/>
                  <a:pt x="1387145" y="27432"/>
                </a:cubicBezTo>
                <a:cubicBezTo>
                  <a:pt x="1166300" y="28898"/>
                  <a:pt x="856166" y="27780"/>
                  <a:pt x="710489" y="27432"/>
                </a:cubicBezTo>
                <a:cubicBezTo>
                  <a:pt x="564812" y="27084"/>
                  <a:pt x="236809" y="62580"/>
                  <a:pt x="0" y="27432"/>
                </a:cubicBezTo>
                <a:cubicBezTo>
                  <a:pt x="1300" y="19678"/>
                  <a:pt x="-86" y="12044"/>
                  <a:pt x="0" y="0"/>
                </a:cubicBezTo>
                <a:close/>
              </a:path>
            </a:pathLst>
          </a:custGeom>
          <a:solidFill>
            <a:srgbClr val="974DC3"/>
          </a:solidFill>
          <a:ln w="38100" cap="rnd">
            <a:solidFill>
              <a:srgbClr val="974DC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outdoor, squash, fruit, grass&#10;&#10;Description generated with very high confidence">
            <a:extLst>
              <a:ext uri="{FF2B5EF4-FFF2-40B4-BE49-F238E27FC236}">
                <a16:creationId xmlns:a16="http://schemas.microsoft.com/office/drawing/2014/main" id="{8081653B-47B9-4EA6-B63D-607255011270}"/>
              </a:ext>
            </a:extLst>
          </p:cNvPr>
          <p:cNvPicPr>
            <a:picLocks noChangeAspect="1"/>
          </p:cNvPicPr>
          <p:nvPr/>
        </p:nvPicPr>
        <p:blipFill rotWithShape="1">
          <a:blip r:embed="rId4"/>
          <a:srcRect l="1128" r="12737"/>
          <a:stretch/>
        </p:blipFill>
        <p:spPr>
          <a:xfrm>
            <a:off x="4096952" y="4332320"/>
            <a:ext cx="3271403" cy="2525680"/>
          </a:xfrm>
          <a:custGeom>
            <a:avLst/>
            <a:gdLst/>
            <a:ahLst/>
            <a:cxnLst/>
            <a:rect l="l" t="t" r="r" b="b"/>
            <a:pathLst>
              <a:path w="3271403" h="2525680">
                <a:moveTo>
                  <a:pt x="2899061" y="662"/>
                </a:moveTo>
                <a:cubicBezTo>
                  <a:pt x="2998271" y="2069"/>
                  <a:pt x="3097470" y="5719"/>
                  <a:pt x="3196660" y="11612"/>
                </a:cubicBezTo>
                <a:lnTo>
                  <a:pt x="3249733" y="14256"/>
                </a:lnTo>
                <a:lnTo>
                  <a:pt x="3247927" y="58039"/>
                </a:lnTo>
                <a:cubicBezTo>
                  <a:pt x="3238614" y="153607"/>
                  <a:pt x="3241918" y="249991"/>
                  <a:pt x="3257750" y="344704"/>
                </a:cubicBezTo>
                <a:cubicBezTo>
                  <a:pt x="3267140" y="398069"/>
                  <a:pt x="3263505" y="452901"/>
                  <a:pt x="3247162" y="504557"/>
                </a:cubicBezTo>
                <a:cubicBezTo>
                  <a:pt x="3223305" y="578679"/>
                  <a:pt x="3237721" y="654332"/>
                  <a:pt x="3247162" y="729220"/>
                </a:cubicBezTo>
                <a:cubicBezTo>
                  <a:pt x="3261323" y="846718"/>
                  <a:pt x="3278291" y="963961"/>
                  <a:pt x="3268212" y="1082862"/>
                </a:cubicBezTo>
                <a:cubicBezTo>
                  <a:pt x="3266617" y="1115433"/>
                  <a:pt x="3262088" y="1147799"/>
                  <a:pt x="3254688" y="1179566"/>
                </a:cubicBezTo>
                <a:cubicBezTo>
                  <a:pt x="3221251" y="1302256"/>
                  <a:pt x="3219758" y="1431466"/>
                  <a:pt x="3250351" y="1554896"/>
                </a:cubicBezTo>
                <a:cubicBezTo>
                  <a:pt x="3282756" y="1687704"/>
                  <a:pt x="3275867" y="1819746"/>
                  <a:pt x="3242569" y="1951405"/>
                </a:cubicBezTo>
                <a:cubicBezTo>
                  <a:pt x="3205852" y="2091140"/>
                  <a:pt x="3202625" y="2237572"/>
                  <a:pt x="3233128" y="2378787"/>
                </a:cubicBezTo>
                <a:cubicBezTo>
                  <a:pt x="3239086" y="2406261"/>
                  <a:pt x="3243214" y="2434069"/>
                  <a:pt x="3245494" y="2462028"/>
                </a:cubicBezTo>
                <a:lnTo>
                  <a:pt x="3246466" y="2525680"/>
                </a:lnTo>
                <a:lnTo>
                  <a:pt x="9334" y="2525680"/>
                </a:lnTo>
                <a:lnTo>
                  <a:pt x="12282" y="2482934"/>
                </a:lnTo>
                <a:cubicBezTo>
                  <a:pt x="13587" y="2465695"/>
                  <a:pt x="14646" y="2448456"/>
                  <a:pt x="14363" y="2431248"/>
                </a:cubicBezTo>
                <a:cubicBezTo>
                  <a:pt x="11399" y="2239366"/>
                  <a:pt x="-8358" y="2047610"/>
                  <a:pt x="4061" y="1855727"/>
                </a:cubicBezTo>
                <a:cubicBezTo>
                  <a:pt x="14505" y="1694321"/>
                  <a:pt x="23395" y="1533043"/>
                  <a:pt x="14786" y="1371511"/>
                </a:cubicBezTo>
                <a:cubicBezTo>
                  <a:pt x="8936" y="1283792"/>
                  <a:pt x="6640" y="1195943"/>
                  <a:pt x="7889" y="1108135"/>
                </a:cubicBezTo>
                <a:lnTo>
                  <a:pt x="21067" y="866961"/>
                </a:lnTo>
                <a:lnTo>
                  <a:pt x="19141" y="841260"/>
                </a:lnTo>
                <a:lnTo>
                  <a:pt x="22834" y="791965"/>
                </a:lnTo>
                <a:lnTo>
                  <a:pt x="22460" y="791227"/>
                </a:lnTo>
                <a:cubicBezTo>
                  <a:pt x="22583" y="786338"/>
                  <a:pt x="24100" y="781258"/>
                  <a:pt x="23959" y="776560"/>
                </a:cubicBezTo>
                <a:cubicBezTo>
                  <a:pt x="22972" y="727795"/>
                  <a:pt x="23959" y="679030"/>
                  <a:pt x="18596" y="630393"/>
                </a:cubicBezTo>
                <a:cubicBezTo>
                  <a:pt x="3483" y="508126"/>
                  <a:pt x="-484" y="384959"/>
                  <a:pt x="6742" y="262120"/>
                </a:cubicBezTo>
                <a:lnTo>
                  <a:pt x="17413" y="11747"/>
                </a:lnTo>
                <a:lnTo>
                  <a:pt x="56864" y="10808"/>
                </a:lnTo>
                <a:cubicBezTo>
                  <a:pt x="181765" y="9067"/>
                  <a:pt x="307171" y="-7007"/>
                  <a:pt x="431441" y="10808"/>
                </a:cubicBezTo>
                <a:cubicBezTo>
                  <a:pt x="650718" y="39942"/>
                  <a:pt x="872301" y="43947"/>
                  <a:pt x="1092371" y="22730"/>
                </a:cubicBezTo>
                <a:cubicBezTo>
                  <a:pt x="1340573" y="2101"/>
                  <a:pt x="1589847" y="628"/>
                  <a:pt x="1838250" y="18310"/>
                </a:cubicBezTo>
                <a:cubicBezTo>
                  <a:pt x="2022262" y="30901"/>
                  <a:pt x="2206652" y="40276"/>
                  <a:pt x="2391294" y="29025"/>
                </a:cubicBezTo>
                <a:cubicBezTo>
                  <a:pt x="2461999" y="24605"/>
                  <a:pt x="2530941" y="5316"/>
                  <a:pt x="2601395" y="3173"/>
                </a:cubicBezTo>
                <a:cubicBezTo>
                  <a:pt x="2700629" y="93"/>
                  <a:pt x="2799851" y="-744"/>
                  <a:pt x="2899061" y="662"/>
                </a:cubicBezTo>
                <a:close/>
              </a:path>
            </a:pathLst>
          </a:custGeom>
        </p:spPr>
      </p:pic>
    </p:spTree>
    <p:extLst>
      <p:ext uri="{BB962C8B-B14F-4D97-AF65-F5344CB8AC3E}">
        <p14:creationId xmlns:p14="http://schemas.microsoft.com/office/powerpoint/2010/main" val="1117427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 name="Rectangle 1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613A69-CFE4-4232-89CB-CB712178C1FE}"/>
              </a:ext>
            </a:extLst>
          </p:cNvPr>
          <p:cNvSpPr>
            <a:spLocks noGrp="1"/>
          </p:cNvSpPr>
          <p:nvPr>
            <p:ph type="title"/>
          </p:nvPr>
        </p:nvSpPr>
        <p:spPr>
          <a:xfrm>
            <a:off x="640080" y="4777739"/>
            <a:ext cx="3418990" cy="1412119"/>
          </a:xfrm>
        </p:spPr>
        <p:txBody>
          <a:bodyPr vert="horz" lIns="91440" tIns="45720" rIns="91440" bIns="45720" rtlCol="0" anchor="ctr">
            <a:normAutofit/>
          </a:bodyPr>
          <a:lstStyle/>
          <a:p>
            <a:r>
              <a:rPr lang="en-US" sz="4800"/>
              <a:t>Repetition</a:t>
            </a:r>
          </a:p>
        </p:txBody>
      </p:sp>
      <p:pic>
        <p:nvPicPr>
          <p:cNvPr id="5" name="Picture 5" descr="A gate in front of a fence&#10;&#10;Description generated with very high confidence">
            <a:extLst>
              <a:ext uri="{FF2B5EF4-FFF2-40B4-BE49-F238E27FC236}">
                <a16:creationId xmlns:a16="http://schemas.microsoft.com/office/drawing/2014/main" id="{612A0061-0C12-41FD-86EA-27AA50F45D89}"/>
              </a:ext>
            </a:extLst>
          </p:cNvPr>
          <p:cNvPicPr>
            <a:picLocks noGrp="1" noChangeAspect="1"/>
          </p:cNvPicPr>
          <p:nvPr>
            <p:ph type="pic" idx="1"/>
          </p:nvPr>
        </p:nvPicPr>
        <p:blipFill rotWithShape="1">
          <a:blip r:embed="rId2"/>
          <a:srcRect t="33581" b="10196"/>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 name="Rectangle 6">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56733" y="5463634"/>
            <a:ext cx="1371600" cy="27432"/>
          </a:xfrm>
          <a:custGeom>
            <a:avLst/>
            <a:gdLst>
              <a:gd name="connsiteX0" fmla="*/ 0 w 1371600"/>
              <a:gd name="connsiteY0" fmla="*/ 0 h 27432"/>
              <a:gd name="connsiteX1" fmla="*/ 713232 w 1371600"/>
              <a:gd name="connsiteY1" fmla="*/ 0 h 27432"/>
              <a:gd name="connsiteX2" fmla="*/ 1371600 w 1371600"/>
              <a:gd name="connsiteY2" fmla="*/ 0 h 27432"/>
              <a:gd name="connsiteX3" fmla="*/ 1371600 w 1371600"/>
              <a:gd name="connsiteY3" fmla="*/ 27432 h 27432"/>
              <a:gd name="connsiteX4" fmla="*/ 699516 w 1371600"/>
              <a:gd name="connsiteY4" fmla="*/ 27432 h 27432"/>
              <a:gd name="connsiteX5" fmla="*/ 0 w 1371600"/>
              <a:gd name="connsiteY5" fmla="*/ 27432 h 27432"/>
              <a:gd name="connsiteX6" fmla="*/ 0 w 1371600"/>
              <a:gd name="connsiteY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27432" fill="none" extrusionOk="0">
                <a:moveTo>
                  <a:pt x="0" y="0"/>
                </a:moveTo>
                <a:cubicBezTo>
                  <a:pt x="196943" y="-1146"/>
                  <a:pt x="408267" y="-21226"/>
                  <a:pt x="713232" y="0"/>
                </a:cubicBezTo>
                <a:cubicBezTo>
                  <a:pt x="1018197" y="21226"/>
                  <a:pt x="1176465" y="-24520"/>
                  <a:pt x="1371600" y="0"/>
                </a:cubicBezTo>
                <a:cubicBezTo>
                  <a:pt x="1372004" y="8629"/>
                  <a:pt x="1371042" y="13798"/>
                  <a:pt x="1371600" y="27432"/>
                </a:cubicBezTo>
                <a:cubicBezTo>
                  <a:pt x="1106086" y="14473"/>
                  <a:pt x="951335" y="17231"/>
                  <a:pt x="699516" y="27432"/>
                </a:cubicBezTo>
                <a:cubicBezTo>
                  <a:pt x="447697" y="37633"/>
                  <a:pt x="283433" y="6518"/>
                  <a:pt x="0" y="27432"/>
                </a:cubicBezTo>
                <a:cubicBezTo>
                  <a:pt x="-583" y="21140"/>
                  <a:pt x="532" y="8001"/>
                  <a:pt x="0" y="0"/>
                </a:cubicBezTo>
                <a:close/>
              </a:path>
              <a:path w="1371600" h="27432" stroke="0" extrusionOk="0">
                <a:moveTo>
                  <a:pt x="0" y="0"/>
                </a:moveTo>
                <a:cubicBezTo>
                  <a:pt x="220136" y="-18051"/>
                  <a:pt x="430173" y="10591"/>
                  <a:pt x="672084" y="0"/>
                </a:cubicBezTo>
                <a:cubicBezTo>
                  <a:pt x="913995" y="-10591"/>
                  <a:pt x="1164723" y="30754"/>
                  <a:pt x="1371600" y="0"/>
                </a:cubicBezTo>
                <a:cubicBezTo>
                  <a:pt x="1372182" y="10360"/>
                  <a:pt x="1371123" y="21444"/>
                  <a:pt x="1371600" y="27432"/>
                </a:cubicBezTo>
                <a:cubicBezTo>
                  <a:pt x="1072365" y="46142"/>
                  <a:pt x="961528" y="35455"/>
                  <a:pt x="685800" y="27432"/>
                </a:cubicBezTo>
                <a:cubicBezTo>
                  <a:pt x="410072" y="19409"/>
                  <a:pt x="276398" y="11099"/>
                  <a:pt x="0" y="27432"/>
                </a:cubicBezTo>
                <a:cubicBezTo>
                  <a:pt x="1155" y="18353"/>
                  <a:pt x="-485" y="9869"/>
                  <a:pt x="0" y="0"/>
                </a:cubicBezTo>
                <a:close/>
              </a:path>
            </a:pathLst>
          </a:custGeom>
          <a:solidFill>
            <a:srgbClr val="974DC3"/>
          </a:solidFill>
          <a:ln w="38100" cap="rnd">
            <a:solidFill>
              <a:srgbClr val="974DC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B407ED0-4E33-483D-A479-E1407291BE01}"/>
              </a:ext>
            </a:extLst>
          </p:cNvPr>
          <p:cNvSpPr>
            <a:spLocks noGrp="1"/>
          </p:cNvSpPr>
          <p:nvPr>
            <p:ph type="body" sz="half" idx="2"/>
          </p:nvPr>
        </p:nvSpPr>
        <p:spPr>
          <a:xfrm>
            <a:off x="4654294" y="4564008"/>
            <a:ext cx="6897626" cy="2031124"/>
          </a:xfrm>
        </p:spPr>
        <p:txBody>
          <a:bodyPr vert="horz" lIns="91440" tIns="45720" rIns="91440" bIns="45720" rtlCol="0" anchor="ctr">
            <a:normAutofit/>
          </a:bodyPr>
          <a:lstStyle/>
          <a:p>
            <a:pPr marL="457200" indent="-228600">
              <a:lnSpc>
                <a:spcPct val="100000"/>
              </a:lnSpc>
              <a:buFont typeface="Arial" panose="020B0604020202020204" pitchFamily="34" charset="0"/>
              <a:buChar char="•"/>
            </a:pPr>
            <a:r>
              <a:rPr lang="en-US" sz="1500"/>
              <a:t>Repeating elements in an image</a:t>
            </a:r>
          </a:p>
          <a:p>
            <a:pPr marL="457200" indent="-228600">
              <a:lnSpc>
                <a:spcPct val="100000"/>
              </a:lnSpc>
              <a:buFont typeface="Arial" panose="020B0604020202020204" pitchFamily="34" charset="0"/>
              <a:buChar char="•"/>
            </a:pPr>
            <a:r>
              <a:rPr lang="en-US" sz="1500"/>
              <a:t>comprises shapes, colors, or lines. </a:t>
            </a:r>
          </a:p>
          <a:p>
            <a:pPr marL="457200" indent="-228600">
              <a:lnSpc>
                <a:spcPct val="100000"/>
              </a:lnSpc>
              <a:buFont typeface="Arial" panose="020B0604020202020204" pitchFamily="34" charset="0"/>
              <a:buChar char="•"/>
            </a:pPr>
            <a:r>
              <a:rPr lang="en-US" sz="1500"/>
              <a:t>Repetition involves using similar things over and over again</a:t>
            </a:r>
          </a:p>
          <a:p>
            <a:pPr marL="457200" indent="-228600">
              <a:lnSpc>
                <a:spcPct val="100000"/>
              </a:lnSpc>
              <a:buFont typeface="Arial" panose="020B0604020202020204" pitchFamily="34" charset="0"/>
              <a:buChar char="•"/>
            </a:pPr>
            <a:r>
              <a:rPr lang="en-US" sz="1500"/>
              <a:t>our eyes pick out the patterns and follow them.</a:t>
            </a:r>
          </a:p>
        </p:txBody>
      </p:sp>
    </p:spTree>
    <p:extLst>
      <p:ext uri="{BB962C8B-B14F-4D97-AF65-F5344CB8AC3E}">
        <p14:creationId xmlns:p14="http://schemas.microsoft.com/office/powerpoint/2010/main" val="37968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3" name="Rectangle 12">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845BEC-EC3A-4F78-B62E-4285632C1E75}"/>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000"/>
              <a:t>More Examples of Repetition</a:t>
            </a:r>
          </a:p>
        </p:txBody>
      </p:sp>
      <p:pic>
        <p:nvPicPr>
          <p:cNvPr id="6" name="Picture 6" descr="A wooden bench sitting on top of a picnic table&#10;&#10;Description generated with very high confidence">
            <a:extLst>
              <a:ext uri="{FF2B5EF4-FFF2-40B4-BE49-F238E27FC236}">
                <a16:creationId xmlns:a16="http://schemas.microsoft.com/office/drawing/2014/main" id="{CE66494C-3606-475B-98F4-35ECE73868C3}"/>
              </a:ext>
            </a:extLst>
          </p:cNvPr>
          <p:cNvPicPr>
            <a:picLocks noChangeAspect="1"/>
          </p:cNvPicPr>
          <p:nvPr/>
        </p:nvPicPr>
        <p:blipFill>
          <a:blip r:embed="rId2"/>
          <a:stretch>
            <a:fillRect/>
          </a:stretch>
        </p:blipFill>
        <p:spPr>
          <a:xfrm>
            <a:off x="320949" y="397767"/>
            <a:ext cx="5614416" cy="3733586"/>
          </a:xfrm>
          <a:prstGeom prst="rect">
            <a:avLst/>
          </a:prstGeom>
        </p:spPr>
      </p:pic>
      <p:pic>
        <p:nvPicPr>
          <p:cNvPr id="4" name="Picture 4" descr="A fire hydrant in front of a brick building&#10;&#10;Description generated with high confidence">
            <a:extLst>
              <a:ext uri="{FF2B5EF4-FFF2-40B4-BE49-F238E27FC236}">
                <a16:creationId xmlns:a16="http://schemas.microsoft.com/office/drawing/2014/main" id="{09C468B5-E5B9-4938-9151-86AE3D64145E}"/>
              </a:ext>
            </a:extLst>
          </p:cNvPr>
          <p:cNvPicPr>
            <a:picLocks noChangeAspect="1"/>
          </p:cNvPicPr>
          <p:nvPr/>
        </p:nvPicPr>
        <p:blipFill>
          <a:blip r:embed="rId3"/>
          <a:stretch>
            <a:fillRect/>
          </a:stretch>
        </p:blipFill>
        <p:spPr>
          <a:xfrm>
            <a:off x="6254496" y="400919"/>
            <a:ext cx="5614416" cy="3733586"/>
          </a:xfrm>
          <a:prstGeom prst="rect">
            <a:avLst/>
          </a:prstGeom>
        </p:spPr>
      </p:pic>
      <p:sp>
        <p:nvSpPr>
          <p:cNvPr id="15" name="Rectangle 6">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27432"/>
          </a:xfrm>
          <a:custGeom>
            <a:avLst/>
            <a:gdLst>
              <a:gd name="connsiteX0" fmla="*/ 0 w 3291840"/>
              <a:gd name="connsiteY0" fmla="*/ 0 h 27432"/>
              <a:gd name="connsiteX1" fmla="*/ 625450 w 3291840"/>
              <a:gd name="connsiteY1" fmla="*/ 0 h 27432"/>
              <a:gd name="connsiteX2" fmla="*/ 1283818 w 3291840"/>
              <a:gd name="connsiteY2" fmla="*/ 0 h 27432"/>
              <a:gd name="connsiteX3" fmla="*/ 1975104 w 3291840"/>
              <a:gd name="connsiteY3" fmla="*/ 0 h 27432"/>
              <a:gd name="connsiteX4" fmla="*/ 2666390 w 3291840"/>
              <a:gd name="connsiteY4" fmla="*/ 0 h 27432"/>
              <a:gd name="connsiteX5" fmla="*/ 3291840 w 3291840"/>
              <a:gd name="connsiteY5" fmla="*/ 0 h 27432"/>
              <a:gd name="connsiteX6" fmla="*/ 3291840 w 3291840"/>
              <a:gd name="connsiteY6" fmla="*/ 27432 h 27432"/>
              <a:gd name="connsiteX7" fmla="*/ 2567635 w 3291840"/>
              <a:gd name="connsiteY7" fmla="*/ 27432 h 27432"/>
              <a:gd name="connsiteX8" fmla="*/ 1843430 w 3291840"/>
              <a:gd name="connsiteY8" fmla="*/ 27432 h 27432"/>
              <a:gd name="connsiteX9" fmla="*/ 1185062 w 3291840"/>
              <a:gd name="connsiteY9" fmla="*/ 27432 h 27432"/>
              <a:gd name="connsiteX10" fmla="*/ 0 w 3291840"/>
              <a:gd name="connsiteY10" fmla="*/ 27432 h 27432"/>
              <a:gd name="connsiteX11" fmla="*/ 0 w 329184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27432"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0674" y="7395"/>
                  <a:pt x="3291885" y="21864"/>
                  <a:pt x="3291840" y="27432"/>
                </a:cubicBezTo>
                <a:cubicBezTo>
                  <a:pt x="3043276" y="47012"/>
                  <a:pt x="2921041" y="-3764"/>
                  <a:pt x="2567635" y="27432"/>
                </a:cubicBezTo>
                <a:cubicBezTo>
                  <a:pt x="2214230" y="58628"/>
                  <a:pt x="2189623" y="-3875"/>
                  <a:pt x="1843430" y="27432"/>
                </a:cubicBezTo>
                <a:cubicBezTo>
                  <a:pt x="1497237" y="58739"/>
                  <a:pt x="1492584" y="38324"/>
                  <a:pt x="1185062" y="27432"/>
                </a:cubicBezTo>
                <a:cubicBezTo>
                  <a:pt x="877540" y="16540"/>
                  <a:pt x="313238" y="55587"/>
                  <a:pt x="0" y="27432"/>
                </a:cubicBezTo>
                <a:cubicBezTo>
                  <a:pt x="-503" y="20663"/>
                  <a:pt x="1168" y="5855"/>
                  <a:pt x="0" y="0"/>
                </a:cubicBezTo>
                <a:close/>
              </a:path>
              <a:path w="3291840" h="27432"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2033" y="12649"/>
                  <a:pt x="3290852" y="17989"/>
                  <a:pt x="3291840" y="27432"/>
                </a:cubicBezTo>
                <a:cubicBezTo>
                  <a:pt x="3120474" y="24858"/>
                  <a:pt x="2816568" y="13777"/>
                  <a:pt x="2633472" y="27432"/>
                </a:cubicBezTo>
                <a:cubicBezTo>
                  <a:pt x="2450376" y="41087"/>
                  <a:pt x="2160769" y="46494"/>
                  <a:pt x="1909267" y="27432"/>
                </a:cubicBezTo>
                <a:cubicBezTo>
                  <a:pt x="1657765" y="8370"/>
                  <a:pt x="1623992" y="18792"/>
                  <a:pt x="1349654" y="27432"/>
                </a:cubicBezTo>
                <a:cubicBezTo>
                  <a:pt x="1075316" y="36072"/>
                  <a:pt x="833426" y="43325"/>
                  <a:pt x="691286" y="27432"/>
                </a:cubicBezTo>
                <a:cubicBezTo>
                  <a:pt x="549146" y="11539"/>
                  <a:pt x="342011" y="33345"/>
                  <a:pt x="0" y="27432"/>
                </a:cubicBezTo>
                <a:cubicBezTo>
                  <a:pt x="1300" y="19678"/>
                  <a:pt x="-86" y="12044"/>
                  <a:pt x="0" y="0"/>
                </a:cubicBezTo>
                <a:close/>
              </a:path>
            </a:pathLst>
          </a:custGeom>
          <a:solidFill>
            <a:srgbClr val="974DC3"/>
          </a:solidFill>
          <a:ln w="38100" cap="rnd">
            <a:solidFill>
              <a:srgbClr val="974DC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268729"/>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362441"/>
      </a:dk2>
      <a:lt2>
        <a:srgbClr val="E4E8E2"/>
      </a:lt2>
      <a:accent1>
        <a:srgbClr val="974DC3"/>
      </a:accent1>
      <a:accent2>
        <a:srgbClr val="5E47B6"/>
      </a:accent2>
      <a:accent3>
        <a:srgbClr val="4D65C3"/>
      </a:accent3>
      <a:accent4>
        <a:srgbClr val="3B85B1"/>
      </a:accent4>
      <a:accent5>
        <a:srgbClr val="46B2AE"/>
      </a:accent5>
      <a:accent6>
        <a:srgbClr val="3BB17B"/>
      </a:accent6>
      <a:hlink>
        <a:srgbClr val="348F9C"/>
      </a:hlink>
      <a:folHlink>
        <a:srgbClr val="7F7F7F"/>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SketchyVTI</vt:lpstr>
      <vt:lpstr>Composition: Rhythm, Repetition, Balance</vt:lpstr>
      <vt:lpstr>What Is Composition</vt:lpstr>
      <vt:lpstr>Balance</vt:lpstr>
      <vt:lpstr>Types of Balance</vt:lpstr>
      <vt:lpstr>More Examples of Balance</vt:lpstr>
      <vt:lpstr>Rhythm</vt:lpstr>
      <vt:lpstr>More Examples of Rhythm</vt:lpstr>
      <vt:lpstr>Repetition</vt:lpstr>
      <vt:lpstr>More Examples of Repetition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2</cp:revision>
  <dcterms:created xsi:type="dcterms:W3CDTF">2020-05-11T19:07:34Z</dcterms:created>
  <dcterms:modified xsi:type="dcterms:W3CDTF">2020-05-13T19:16:49Z</dcterms:modified>
</cp:coreProperties>
</file>